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BBD10E-8D37-41FA-A837-CA4AB0BC35B3}" type="datetimeFigureOut">
              <a:rPr lang="en-US"/>
              <a:pPr>
                <a:defRPr/>
              </a:pPr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508EAA-D252-4E3B-B226-D7C81195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7CC0F8-23A6-4877-83F0-A26DB75B63B2}" type="datetimeFigureOut">
              <a:rPr lang="en-US"/>
              <a:pPr>
                <a:defRPr/>
              </a:pPr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11E960-93A7-4E3B-8C64-6DCBE0750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6388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E_THtitlesli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56025" y="457200"/>
            <a:ext cx="50196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0837"/>
            <a:ext cx="7772400" cy="931577"/>
          </a:xfrm>
        </p:spPr>
        <p:txBody>
          <a:bodyPr anchor="t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599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BE37-0707-43F9-BEF5-17C4653E5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8790-F890-4F8A-9E24-E3F0A7367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44D7-6CA0-49F3-A56D-7AAFB6729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EADA-5650-4DE2-9D60-BC671EA71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5837-411A-4AB9-B0E7-A150FC83F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9749-D224-4898-BAC0-3F8881E31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9899-F48A-47C0-9BC3-63BD7DF61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F74E-A8A2-4B0D-B33E-4A6CB251F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D61C-8A50-48F6-887C-C41A26500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0F64B-5CCF-46C4-AC7C-9E358DB4D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egration_2nd_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0813" y="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38238"/>
            <a:ext cx="82296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29388"/>
            <a:ext cx="822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D102EE3-2C4E-4300-982C-75016288A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25" y="6584950"/>
            <a:ext cx="248602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© 2013 CHE Trinity</a:t>
            </a:r>
          </a:p>
        </p:txBody>
      </p:sp>
      <p:pic>
        <p:nvPicPr>
          <p:cNvPr id="1031" name="Picture 12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88100" y="6084888"/>
            <a:ext cx="27511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woodburv@mchp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rior/i990sh--2012.pdf" TargetMode="External"/><Relationship Id="rId2" Type="http://schemas.openxmlformats.org/officeDocument/2006/relationships/hyperlink" Target="http://www.irs.gov/pub/irs-prior/f990sh--201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12750" y="2790825"/>
            <a:ext cx="8455025" cy="931863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COMMUNITY BENEFIT, COMMUNITY BUILDING, AND SUSTAINABILITY:  EMERGING OPPORTUNITIES TO WORK WITH HOSPITAL PARTNERS</a:t>
            </a:r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/>
            </a:r>
            <a:b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</a:br>
            <a:endParaRPr lang="en-US" sz="2400" smtClean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685800" y="367665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Vondie Woodbury, Director, Community Benefit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HEALTHY HOUSING WEBINAR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May 29,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COMMUNITY HEALTH IMPROVEMENT CATEGORIES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914400">
              <a:buFontTx/>
              <a:buNone/>
            </a:pPr>
            <a:r>
              <a:rPr lang="en-US" sz="2000" b="1" smtClean="0">
                <a:latin typeface="Cambria" pitchFamily="18" charset="0"/>
                <a:cs typeface="Arial" charset="0"/>
              </a:rPr>
              <a:t>Community Health Education,</a:t>
            </a:r>
            <a:r>
              <a:rPr lang="en-US" sz="2000" smtClean="0">
                <a:latin typeface="Cambria" pitchFamily="18" charset="0"/>
                <a:cs typeface="Arial" charset="0"/>
              </a:rPr>
              <a:t> including classes and education campaigns, support groups and self-help groups.</a:t>
            </a:r>
          </a:p>
          <a:p>
            <a:pPr marL="533400" indent="-533400" defTabSz="914400">
              <a:buFontTx/>
              <a:buNone/>
            </a:pPr>
            <a:endParaRPr lang="en-US" sz="2000" smtClean="0">
              <a:latin typeface="Cambria" pitchFamily="18" charset="0"/>
              <a:cs typeface="Arial" charset="0"/>
            </a:endParaRPr>
          </a:p>
          <a:p>
            <a:pPr marL="533400" indent="-533400" defTabSz="914400">
              <a:buFontTx/>
              <a:buNone/>
            </a:pPr>
            <a:r>
              <a:rPr lang="en-US" sz="2000" b="1" smtClean="0">
                <a:latin typeface="Cambria" pitchFamily="18" charset="0"/>
                <a:cs typeface="Arial" charset="0"/>
              </a:rPr>
              <a:t>Community-based clinical services,</a:t>
            </a:r>
            <a:r>
              <a:rPr lang="en-US" sz="2000" smtClean="0">
                <a:latin typeface="Cambria" pitchFamily="18" charset="0"/>
                <a:cs typeface="Arial" charset="0"/>
              </a:rPr>
              <a:t> such as screening, provided on a one-time basis or special event in the community</a:t>
            </a:r>
          </a:p>
          <a:p>
            <a:pPr marL="533400" indent="-533400" defTabSz="914400">
              <a:buFontTx/>
              <a:buNone/>
            </a:pPr>
            <a:endParaRPr lang="en-US" sz="2000" smtClean="0">
              <a:latin typeface="Cambria" pitchFamily="18" charset="0"/>
              <a:cs typeface="Arial" charset="0"/>
            </a:endParaRPr>
          </a:p>
          <a:p>
            <a:pPr marL="533400" indent="-533400" defTabSz="914400">
              <a:buFontTx/>
              <a:buNone/>
            </a:pPr>
            <a:r>
              <a:rPr lang="en-US" sz="2000" b="1" smtClean="0">
                <a:latin typeface="Cambria" pitchFamily="18" charset="0"/>
                <a:cs typeface="Arial" charset="0"/>
              </a:rPr>
              <a:t>Health care support services,</a:t>
            </a:r>
            <a:r>
              <a:rPr lang="en-US" sz="2000" smtClean="0">
                <a:latin typeface="Cambria" pitchFamily="18" charset="0"/>
                <a:cs typeface="Arial" charset="0"/>
              </a:rPr>
              <a:t> such as enrollment into Medicaid, to increase access and quality of care to individuals, especially the vulnerable</a:t>
            </a:r>
          </a:p>
          <a:p>
            <a:pPr marL="533400" indent="-533400" defTabSz="914400">
              <a:buFontTx/>
              <a:buNone/>
            </a:pPr>
            <a:endParaRPr lang="en-US" sz="2000" smtClean="0">
              <a:latin typeface="Cambria" pitchFamily="18" charset="0"/>
              <a:cs typeface="Arial" charset="0"/>
            </a:endParaRPr>
          </a:p>
          <a:p>
            <a:pPr marL="533400" indent="-533400" defTabSz="914400">
              <a:buFontTx/>
              <a:buNone/>
            </a:pP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Social and environmental improvement activities, such as removing lead from public housing, that address the determinants of health including social, economic and physical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 OPPORTUNITIES FOR HOUSING ADVOCATES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228600" y="936625"/>
            <a:ext cx="8610600" cy="5921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ENGAGE</a:t>
            </a:r>
            <a:r>
              <a:rPr lang="en-US" sz="2000" dirty="0" smtClean="0">
                <a:latin typeface="Cambria" pitchFamily="18" charset="0"/>
                <a:cs typeface="Arial" charset="0"/>
              </a:rPr>
              <a:t> in your local Needs Assessment and Implementation Plan process – remember the CHNA findings prioritize where a hospital spends.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REACH OUT</a:t>
            </a:r>
            <a:r>
              <a:rPr lang="en-US" sz="2000" dirty="0" smtClean="0">
                <a:latin typeface="Cambria" pitchFamily="18" charset="0"/>
                <a:cs typeface="Arial" charset="0"/>
              </a:rPr>
              <a:t> to your hospital community benefit leader.  Introduce them to your program.  Articulate how your program addresses the local Needs Assessment.  (990 H)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INVESTIGATE</a:t>
            </a:r>
            <a:r>
              <a:rPr lang="en-US" sz="2000" dirty="0" smtClean="0">
                <a:latin typeface="Cambria" pitchFamily="18" charset="0"/>
                <a:cs typeface="Arial" charset="0"/>
              </a:rPr>
              <a:t> “Socially Responsible Investing” – Many hospitals are already actively engaged in Community Development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LEARN</a:t>
            </a:r>
            <a:r>
              <a:rPr lang="en-US" sz="2000" dirty="0" smtClean="0">
                <a:latin typeface="Cambria" pitchFamily="18" charset="0"/>
                <a:cs typeface="Arial" charset="0"/>
              </a:rPr>
              <a:t> what other hospitals are doing in community building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mbria" pitchFamily="18" charset="0"/>
                <a:cs typeface="Arial" charset="0"/>
              </a:rPr>
              <a:t>Bay Area Healthy Communities engaging Federal Reserve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mbria" pitchFamily="18" charset="0"/>
                <a:cs typeface="Arial" charset="0"/>
              </a:rPr>
              <a:t>Health Systems Learning Group – White House Office of Faith Based &amp; Community Partnership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OTHER TOOLS</a:t>
            </a:r>
            <a:r>
              <a:rPr lang="en-US" sz="2000" dirty="0" smtClean="0">
                <a:latin typeface="Cambria" pitchFamily="18" charset="0"/>
                <a:cs typeface="Arial" charset="0"/>
              </a:rPr>
              <a:t> and national efforts to watch: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mbria" pitchFamily="18" charset="0"/>
                <a:cs typeface="Arial" charset="0"/>
              </a:rPr>
              <a:t>The Hilltop Institute – White Paper on Community Building/Public Health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mbria" pitchFamily="18" charset="0"/>
                <a:cs typeface="Arial" charset="0"/>
              </a:rPr>
              <a:t>“Collective Impact” Model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mbria" pitchFamily="18" charset="0"/>
                <a:cs typeface="Arial" charset="0"/>
              </a:rPr>
              <a:t>CHNA.org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DEVELOPMENT OF COMMUNITY BUILDING TOOLS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smtClean="0">
                <a:latin typeface="Cambria" pitchFamily="18" charset="0"/>
                <a:cs typeface="Arial" charset="0"/>
              </a:rPr>
              <a:t>NEW ITEMS WORTH CHECKING OUT FROM CHA…</a:t>
            </a:r>
          </a:p>
          <a:p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Population Health – The New Normal</a:t>
            </a:r>
            <a:r>
              <a:rPr lang="en-US" sz="2000" b="1" smtClean="0">
                <a:latin typeface="Cambria" pitchFamily="18" charset="0"/>
                <a:cs typeface="Arial" charset="0"/>
              </a:rPr>
              <a:t> - </a:t>
            </a:r>
            <a:r>
              <a:rPr lang="en-US" sz="2000" b="1" i="1" smtClean="0">
                <a:latin typeface="Cambria" pitchFamily="18" charset="0"/>
                <a:cs typeface="Arial" charset="0"/>
              </a:rPr>
              <a:t>Health Progress – January/February 2013</a:t>
            </a:r>
          </a:p>
          <a:p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Healing Communities</a:t>
            </a:r>
            <a:r>
              <a:rPr lang="en-US" sz="2000" b="1" smtClean="0">
                <a:latin typeface="Cambria" pitchFamily="18" charset="0"/>
                <a:cs typeface="Arial" charset="0"/>
              </a:rPr>
              <a:t> – </a:t>
            </a:r>
            <a:r>
              <a:rPr lang="en-US" sz="2000" b="1" i="1" smtClean="0">
                <a:latin typeface="Cambria" pitchFamily="18" charset="0"/>
                <a:cs typeface="Arial" charset="0"/>
              </a:rPr>
              <a:t>April 2013 - Draft</a:t>
            </a:r>
          </a:p>
        </p:txBody>
      </p:sp>
      <p:pic>
        <p:nvPicPr>
          <p:cNvPr id="38916" name="Picture 4" descr="healingcommunities-slidesh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00400"/>
            <a:ext cx="6477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YOUR CHALLENGES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138238"/>
            <a:ext cx="8229600" cy="547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Cambria" pitchFamily="18" charset="0"/>
                <a:cs typeface="Arial" charset="0"/>
              </a:rPr>
              <a:t>The </a:t>
            </a:r>
            <a:r>
              <a:rPr lang="en-US" sz="24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capacity</a:t>
            </a:r>
            <a:r>
              <a:rPr lang="en-US" sz="2400" smtClean="0">
                <a:latin typeface="Cambria" pitchFamily="18" charset="0"/>
                <a:cs typeface="Arial" charset="0"/>
              </a:rPr>
              <a:t> of local hospital CB leadership to engage</a:t>
            </a:r>
          </a:p>
          <a:p>
            <a:pPr>
              <a:lnSpc>
                <a:spcPct val="90000"/>
              </a:lnSpc>
            </a:pPr>
            <a:endParaRPr lang="en-US" sz="140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Willingness</a:t>
            </a:r>
            <a:r>
              <a:rPr lang="en-US" sz="2400" smtClean="0">
                <a:latin typeface="Cambria" pitchFamily="18" charset="0"/>
                <a:cs typeface="Arial" charset="0"/>
              </a:rPr>
              <a:t> of hospital to move out of “comfort zone”</a:t>
            </a:r>
          </a:p>
          <a:p>
            <a:pPr>
              <a:lnSpc>
                <a:spcPct val="90000"/>
              </a:lnSpc>
            </a:pPr>
            <a:endParaRPr lang="en-US" sz="140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Anxiety</a:t>
            </a:r>
            <a:r>
              <a:rPr lang="en-US" sz="2400" smtClean="0">
                <a:latin typeface="Cambria" pitchFamily="18" charset="0"/>
                <a:cs typeface="Arial" charset="0"/>
              </a:rPr>
              <a:t> about the impact of the ACA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Cambria" pitchFamily="18" charset="0"/>
                <a:cs typeface="Arial" charset="0"/>
              </a:rPr>
              <a:t>Enrollment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Cambria" pitchFamily="18" charset="0"/>
                <a:cs typeface="Arial" charset="0"/>
              </a:rPr>
              <a:t>Payment shift</a:t>
            </a:r>
          </a:p>
          <a:p>
            <a:pPr lvl="1">
              <a:lnSpc>
                <a:spcPct val="90000"/>
              </a:lnSpc>
            </a:pPr>
            <a:endParaRPr lang="en-US" sz="140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Old traditions</a:t>
            </a:r>
            <a:r>
              <a:rPr lang="en-US" sz="2400" smtClean="0">
                <a:latin typeface="Cambria" pitchFamily="18" charset="0"/>
                <a:cs typeface="Arial" charset="0"/>
              </a:rPr>
              <a:t> die hard – “checking off the box”</a:t>
            </a:r>
          </a:p>
          <a:p>
            <a:pPr>
              <a:lnSpc>
                <a:spcPct val="90000"/>
              </a:lnSpc>
            </a:pPr>
            <a:endParaRPr lang="en-US" sz="140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Adjusting</a:t>
            </a:r>
            <a:r>
              <a:rPr lang="en-US" sz="2400" smtClean="0">
                <a:latin typeface="Cambria" pitchFamily="18" charset="0"/>
                <a:cs typeface="Arial" charset="0"/>
              </a:rPr>
              <a:t> local CB activities can be “political”</a:t>
            </a:r>
          </a:p>
          <a:p>
            <a:pPr>
              <a:lnSpc>
                <a:spcPct val="90000"/>
              </a:lnSpc>
            </a:pPr>
            <a:endParaRPr lang="en-US" sz="140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Understanding</a:t>
            </a:r>
            <a:r>
              <a:rPr lang="en-US" sz="2400" smtClean="0">
                <a:latin typeface="Cambria" pitchFamily="18" charset="0"/>
                <a:cs typeface="Arial" charset="0"/>
              </a:rPr>
              <a:t> geography – “where do I invest?”</a:t>
            </a:r>
          </a:p>
          <a:p>
            <a:pPr>
              <a:lnSpc>
                <a:spcPct val="90000"/>
              </a:lnSpc>
            </a:pPr>
            <a:endParaRPr lang="en-US" sz="1600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How well</a:t>
            </a:r>
            <a:r>
              <a:rPr lang="en-US" sz="2400" smtClean="0">
                <a:latin typeface="Cambria" pitchFamily="18" charset="0"/>
                <a:cs typeface="Arial" charset="0"/>
              </a:rPr>
              <a:t> local folks at the hospital understand that housing investment is reportable.</a:t>
            </a:r>
          </a:p>
          <a:p>
            <a:pPr lvl="1">
              <a:lnSpc>
                <a:spcPct val="90000"/>
              </a:lnSpc>
            </a:pPr>
            <a:endParaRPr lang="en-US" smtClean="0">
              <a:latin typeface="Cambria" pitchFamily="18" charset="0"/>
              <a:cs typeface="Arial" charset="0"/>
            </a:endParaRPr>
          </a:p>
        </p:txBody>
      </p:sp>
      <p:pic>
        <p:nvPicPr>
          <p:cNvPr id="39940" name="Picture 4" descr="gg59799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9288" y="2286000"/>
            <a:ext cx="1601787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QUESTIONS?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z="2400" b="1" smtClean="0">
                <a:latin typeface="Cambria" pitchFamily="18" charset="0"/>
                <a:cs typeface="Arial" charset="0"/>
              </a:rPr>
              <a:t>Contact:  Vondie Woodbury</a:t>
            </a:r>
          </a:p>
          <a:p>
            <a:r>
              <a:rPr lang="en-US" sz="2400" b="1" smtClean="0">
                <a:latin typeface="Cambria" pitchFamily="18" charset="0"/>
                <a:cs typeface="Arial" charset="0"/>
              </a:rPr>
              <a:t>Director, Community Benefit – Trinity Health</a:t>
            </a:r>
          </a:p>
          <a:p>
            <a:r>
              <a:rPr lang="en-US" sz="2400" smtClean="0">
                <a:latin typeface="Cambria" pitchFamily="18" charset="0"/>
                <a:cs typeface="Arial" charset="0"/>
                <a:hlinkClick r:id="rId2"/>
              </a:rPr>
              <a:t>woodburv@mchp.org</a:t>
            </a:r>
            <a:endParaRPr lang="en-US" sz="2400" smtClean="0">
              <a:latin typeface="Cambria" pitchFamily="18" charset="0"/>
              <a:cs typeface="Arial" charset="0"/>
            </a:endParaRPr>
          </a:p>
          <a:p>
            <a:r>
              <a:rPr lang="en-US" sz="2400" smtClean="0">
                <a:latin typeface="Cambria" pitchFamily="18" charset="0"/>
                <a:cs typeface="Arial" charset="0"/>
              </a:rPr>
              <a:t>231-672-3201</a:t>
            </a:r>
          </a:p>
          <a:p>
            <a:r>
              <a:rPr lang="en-US" sz="2400" smtClean="0">
                <a:latin typeface="Cambria" pitchFamily="18" charset="0"/>
                <a:cs typeface="Arial" charset="0"/>
              </a:rPr>
              <a:t>www.mchp.org</a:t>
            </a:r>
          </a:p>
        </p:txBody>
      </p:sp>
      <p:pic>
        <p:nvPicPr>
          <p:cNvPr id="40964" name="Picture 4" descr="DSC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352800"/>
            <a:ext cx="5181600" cy="297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/>
            </a:r>
            <a:b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</a:br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WHAT IS COMMUNITY BENEFIT ?</a:t>
            </a:r>
            <a:b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</a:br>
            <a:endParaRPr lang="en-US" sz="2400" smtClean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8425" y="1138238"/>
            <a:ext cx="8588375" cy="5308600"/>
          </a:xfrm>
        </p:spPr>
        <p:txBody>
          <a:bodyPr/>
          <a:lstStyle/>
          <a:p>
            <a:r>
              <a:rPr lang="en-US" sz="2000" b="1" smtClean="0">
                <a:latin typeface="Cambria" pitchFamily="18" charset="0"/>
                <a:cs typeface="Arial" charset="0"/>
              </a:rPr>
              <a:t>TAX EXEMPT HOSPITALS</a:t>
            </a:r>
          </a:p>
          <a:p>
            <a:pPr lvl="1"/>
            <a:r>
              <a:rPr lang="en-US" sz="2000" smtClean="0">
                <a:latin typeface="Cambria" pitchFamily="18" charset="0"/>
                <a:cs typeface="Arial" charset="0"/>
              </a:rPr>
              <a:t>2,900 hospitals – Over $12 billion 2002</a:t>
            </a:r>
          </a:p>
          <a:p>
            <a:pPr lvl="1"/>
            <a:r>
              <a:rPr lang="en-US" sz="2000" smtClean="0">
                <a:latin typeface="Cambria" pitchFamily="18" charset="0"/>
                <a:cs typeface="Arial" charset="0"/>
              </a:rPr>
              <a:t>$24,241,029 CB _ Muskegon projected 2013</a:t>
            </a:r>
          </a:p>
          <a:p>
            <a:pPr lvl="1"/>
            <a:r>
              <a:rPr lang="en-US" sz="2000" smtClean="0">
                <a:latin typeface="Cambria" pitchFamily="18" charset="0"/>
                <a:cs typeface="Arial" charset="0"/>
              </a:rPr>
              <a:t>Must invest dollars back in return for tax exemption</a:t>
            </a:r>
          </a:p>
          <a:p>
            <a:pPr lvl="1"/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Reported Annually on 990H</a:t>
            </a:r>
          </a:p>
          <a:p>
            <a:r>
              <a:rPr lang="en-US" sz="2000" b="1" smtClean="0">
                <a:latin typeface="Cambria" pitchFamily="18" charset="0"/>
                <a:cs typeface="Arial" charset="0"/>
              </a:rPr>
              <a:t>WHAT COUNTS AS COMMUNITY BENEFIT? (IRS)</a:t>
            </a:r>
          </a:p>
          <a:p>
            <a:r>
              <a:rPr lang="en-US" sz="2000" i="1" smtClean="0">
                <a:latin typeface="Cambria" pitchFamily="18" charset="0"/>
                <a:cs typeface="Arial" charset="0"/>
              </a:rPr>
              <a:t>      Programs or activities that address a community need and </a:t>
            </a:r>
          </a:p>
          <a:p>
            <a:r>
              <a:rPr lang="en-US" sz="2000" i="1" smtClean="0">
                <a:latin typeface="Cambria" pitchFamily="18" charset="0"/>
                <a:cs typeface="Arial" charset="0"/>
              </a:rPr>
              <a:t>      meet at least one of the following community benefit objectives</a:t>
            </a:r>
            <a:r>
              <a:rPr lang="en-US" sz="2000" b="1" smtClean="0">
                <a:latin typeface="Cambria" pitchFamily="18" charset="0"/>
                <a:cs typeface="Arial" charset="0"/>
              </a:rPr>
              <a:t>:</a:t>
            </a:r>
          </a:p>
          <a:p>
            <a:pPr lvl="1"/>
            <a:r>
              <a:rPr lang="en-US" sz="2000" smtClean="0">
                <a:latin typeface="Cambria" pitchFamily="18" charset="0"/>
                <a:cs typeface="Arial" charset="0"/>
              </a:rPr>
              <a:t>Improve access to health care services</a:t>
            </a:r>
          </a:p>
          <a:p>
            <a:pPr lvl="1"/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Enhance the health of the community</a:t>
            </a:r>
          </a:p>
          <a:p>
            <a:pPr lvl="1"/>
            <a:r>
              <a:rPr lang="en-US" sz="2000" smtClean="0">
                <a:latin typeface="Cambria" pitchFamily="18" charset="0"/>
                <a:cs typeface="Arial" charset="0"/>
              </a:rPr>
              <a:t>Advance medical or health care knowledge</a:t>
            </a:r>
          </a:p>
          <a:p>
            <a:pPr lvl="1"/>
            <a:r>
              <a:rPr lang="en-US" sz="2000" smtClean="0">
                <a:latin typeface="Cambria" pitchFamily="18" charset="0"/>
                <a:cs typeface="Arial" charset="0"/>
              </a:rPr>
              <a:t>Relieve or reduce a government burden</a:t>
            </a:r>
          </a:p>
          <a:p>
            <a:pPr lvl="1"/>
            <a:r>
              <a:rPr lang="en-US" sz="2000" b="1" smtClean="0">
                <a:latin typeface="Cambria" pitchFamily="18" charset="0"/>
                <a:cs typeface="Arial" charset="0"/>
              </a:rPr>
              <a:t>Best Source to use:  </a:t>
            </a:r>
            <a:r>
              <a:rPr lang="en-US" sz="2000" b="1" u="sng" smtClean="0">
                <a:latin typeface="Cambria" pitchFamily="18" charset="0"/>
                <a:cs typeface="Arial" charset="0"/>
              </a:rPr>
              <a:t>CHA Guide for Planning and Reporting Community Benefit</a:t>
            </a:r>
          </a:p>
          <a:p>
            <a:pPr lvl="1"/>
            <a:endParaRPr lang="en-US" sz="2000" smtClean="0">
              <a:latin typeface="Cambria" pitchFamily="18" charset="0"/>
              <a:cs typeface="Arial" charset="0"/>
            </a:endParaRPr>
          </a:p>
          <a:p>
            <a:pPr eaLnBrk="1" hangingPunct="1"/>
            <a:endParaRPr lang="en-US" sz="2400" smtClean="0">
              <a:latin typeface="Cambria" pitchFamily="18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425" y="6507163"/>
            <a:ext cx="2486025" cy="214312"/>
          </a:xfrm>
        </p:spPr>
        <p:txBody>
          <a:bodyPr/>
          <a:lstStyle/>
          <a:p>
            <a:pPr>
              <a:defRPr/>
            </a:pPr>
            <a:r>
              <a:rPr lang="en-US"/>
              <a:t>© 2013 CHE Trinity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B36F1-B98F-469A-B8E1-BA29C5C03AB5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6390" name="Picture 6" descr="dv1037024_eC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2675" y="1374775"/>
            <a:ext cx="1516063" cy="334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 txBox="1">
            <a:spLocks noGrp="1" noChangeArrowheads="1"/>
          </p:cNvSpPr>
          <p:nvPr/>
        </p:nvSpPr>
        <p:spPr bwMode="auto">
          <a:xfrm>
            <a:off x="-28575" y="6624638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z="700"/>
              <a:t>Copyright 2012 Trinity Health - Livonia, Michigan</a:t>
            </a: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3657600" y="6605588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914400">
              <a:defRPr/>
            </a:pPr>
            <a:fld id="{574F0E46-83B6-4D83-AB26-411B15CB0D32}" type="slidenum">
              <a:rPr lang="en-US" sz="800">
                <a:latin typeface="+mn-lt"/>
              </a:rPr>
              <a:pPr algn="ctr" defTabSz="914400">
                <a:defRPr/>
              </a:pPr>
              <a:t>3</a:t>
            </a:fld>
            <a:endParaRPr lang="en-US" sz="800">
              <a:latin typeface="+mn-lt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228600" y="157163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lnSpc>
                <a:spcPct val="95000"/>
              </a:lnSpc>
            </a:pP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867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CHANGING PRIORITIES – NEW OPPORTUNITY</a:t>
            </a:r>
          </a:p>
        </p:txBody>
      </p:sp>
      <p:sp>
        <p:nvSpPr>
          <p:cNvPr id="28678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1138238"/>
            <a:ext cx="4041775" cy="34591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400" b="1" smtClean="0">
                <a:latin typeface="Cambria" pitchFamily="18" charset="0"/>
                <a:cs typeface="Arial" charset="0"/>
              </a:rPr>
              <a:t>TRADITIONAL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Financial Assistance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Clinical Care,  Subsidy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Service to Community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Education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Happens:  On Hospital Site</a:t>
            </a:r>
          </a:p>
        </p:txBody>
      </p:sp>
      <p:sp>
        <p:nvSpPr>
          <p:cNvPr id="28679" name="Rectangle 7"/>
          <p:cNvSpPr>
            <a:spLocks noGrp="1"/>
          </p:cNvSpPr>
          <p:nvPr>
            <p:ph type="body" sz="half" idx="2"/>
          </p:nvPr>
        </p:nvSpPr>
        <p:spPr>
          <a:xfrm>
            <a:off x="4645025" y="1138238"/>
            <a:ext cx="4041775" cy="34591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400" b="1" smtClean="0">
                <a:latin typeface="Cambria" pitchFamily="18" charset="0"/>
                <a:cs typeface="Arial" charset="0"/>
              </a:rPr>
              <a:t>NEW EMPHASIS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Behavioral Risk 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Population Health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Service with Community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Environmental Change</a:t>
            </a: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Happens:  In Community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33400" y="5029200"/>
            <a:ext cx="8305800" cy="1066800"/>
          </a:xfrm>
          <a:prstGeom prst="rect">
            <a:avLst/>
          </a:prstGeom>
          <a:solidFill>
            <a:srgbClr val="C7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800" b="1" baseline="-25000">
                <a:latin typeface="Cambria" pitchFamily="18" charset="0"/>
              </a:rPr>
              <a:t>Change reflects two factors:</a:t>
            </a:r>
          </a:p>
          <a:p>
            <a:pPr algn="ctr"/>
            <a:r>
              <a:rPr lang="en-US" sz="2800" b="1" baseline="-25000">
                <a:latin typeface="Cambria" pitchFamily="18" charset="0"/>
              </a:rPr>
              <a:t>Federal Law (501(r) and The Business (ACA Changes</a:t>
            </a:r>
            <a:r>
              <a:rPr lang="en-US" sz="2800" b="1" baseline="-2500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"/>
            <a:ext cx="9144000" cy="6227763"/>
          </a:xfrm>
          <a:noFill/>
          <a:ln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41325" y="6169025"/>
            <a:ext cx="2479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latin typeface="Times New Roman" pitchFamily="18" charset="0"/>
              </a:rPr>
              <a:t>Source:  Kevin Barnett, Public Health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50813" y="0"/>
            <a:ext cx="8229600" cy="836613"/>
          </a:xfrm>
        </p:spPr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THE STEWARDSHIP OPPORTUNITY:  BETTER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    </a:t>
            </a:r>
            <a:r>
              <a:rPr lang="en-US" sz="2400" b="1" smtClean="0">
                <a:latin typeface="Cambria" pitchFamily="18" charset="0"/>
                <a:cs typeface="Arial" charset="0"/>
              </a:rPr>
              <a:t>ASACB* establishes five core principles for nonprofit hospitals to consider.</a:t>
            </a:r>
            <a:r>
              <a:rPr lang="en-US" sz="2400" smtClean="0">
                <a:latin typeface="Cambria" pitchFamily="18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smtClean="0">
              <a:latin typeface="Cambri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Principle one</a:t>
            </a:r>
            <a:r>
              <a:rPr lang="en-US" sz="2000" smtClean="0">
                <a:latin typeface="Cambria" pitchFamily="18" charset="0"/>
                <a:cs typeface="Arial" charset="0"/>
              </a:rPr>
              <a:t> is to give priority to those most in need when providing healthcare services. </a:t>
            </a:r>
          </a:p>
          <a:p>
            <a:pPr>
              <a:lnSpc>
                <a:spcPct val="80000"/>
              </a:lnSpc>
            </a:pPr>
            <a:endParaRPr lang="en-US" sz="2000" smtClean="0">
              <a:latin typeface="Cambri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Principle two</a:t>
            </a:r>
            <a:r>
              <a:rPr lang="en-US" sz="2000" smtClean="0">
                <a:latin typeface="Cambria" pitchFamily="18" charset="0"/>
                <a:cs typeface="Arial" charset="0"/>
              </a:rPr>
              <a:t> calls for addressing the underlying causes of health problems (e.g., asthma) by promoting healthier environments.</a:t>
            </a:r>
          </a:p>
          <a:p>
            <a:pPr>
              <a:lnSpc>
                <a:spcPct val="80000"/>
              </a:lnSpc>
            </a:pPr>
            <a:endParaRPr lang="en-US" sz="2000" smtClean="0">
              <a:latin typeface="Cambri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Principle three</a:t>
            </a:r>
            <a:r>
              <a:rPr lang="en-US" sz="2000" smtClean="0">
                <a:latin typeface="Cambria" pitchFamily="18" charset="0"/>
                <a:cs typeface="Arial" charset="0"/>
              </a:rPr>
              <a:t> is the building of a seamless continuum of care. </a:t>
            </a:r>
          </a:p>
          <a:p>
            <a:pPr>
              <a:lnSpc>
                <a:spcPct val="80000"/>
              </a:lnSpc>
            </a:pPr>
            <a:endParaRPr lang="en-US" sz="2000" smtClean="0">
              <a:latin typeface="Cambri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Principle four</a:t>
            </a:r>
            <a:r>
              <a:rPr lang="en-US" sz="2000" smtClean="0">
                <a:latin typeface="Cambria" pitchFamily="18" charset="0"/>
                <a:cs typeface="Arial" charset="0"/>
              </a:rPr>
              <a:t> is to mobilize and work with community groups and business organizations. </a:t>
            </a:r>
          </a:p>
          <a:p>
            <a:pPr>
              <a:lnSpc>
                <a:spcPct val="80000"/>
              </a:lnSpc>
            </a:pPr>
            <a:endParaRPr lang="en-US" sz="2000" smtClean="0">
              <a:latin typeface="Cambri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Principle five</a:t>
            </a:r>
            <a:r>
              <a:rPr lang="en-US" sz="2000" smtClean="0">
                <a:latin typeface="Cambria" pitchFamily="18" charset="0"/>
                <a:cs typeface="Arial" charset="0"/>
              </a:rPr>
              <a:t> is collaboration with community groups to manage the community benefits program, making them stakeholders in the process.</a:t>
            </a:r>
            <a:r>
              <a:rPr lang="en-US" sz="2400" smtClean="0">
                <a:latin typeface="Cambria" pitchFamily="18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Cambria" pitchFamily="18" charset="0"/>
                <a:cs typeface="Arial" charset="0"/>
              </a:rPr>
              <a:t>*ADVANCING THE STATE OF THE ART OF COMMUNITY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HOW ACA DRIVES CHANGE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smtClean="0">
                <a:latin typeface="Cambria" pitchFamily="18" charset="0"/>
                <a:cs typeface="Arial" charset="0"/>
              </a:rPr>
              <a:t>THE BUSINESS….TARGETS THE COMMUNITY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Fewer Uninsured </a:t>
            </a:r>
            <a:r>
              <a:rPr lang="en-US" sz="2000" u="sng" smtClean="0">
                <a:latin typeface="Cambria" pitchFamily="18" charset="0"/>
                <a:cs typeface="Arial" charset="0"/>
              </a:rPr>
              <a:t>presumes a shift</a:t>
            </a:r>
            <a:r>
              <a:rPr lang="en-US" sz="2000" smtClean="0">
                <a:latin typeface="Cambria" pitchFamily="18" charset="0"/>
                <a:cs typeface="Arial" charset="0"/>
              </a:rPr>
              <a:t> in CB expenditures Payment model from sick care to keeping people well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Penalties for readmissions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Pressure to target preventable hospitalizations</a:t>
            </a:r>
          </a:p>
          <a:p>
            <a:pPr>
              <a:lnSpc>
                <a:spcPct val="90000"/>
              </a:lnSpc>
            </a:pPr>
            <a:endParaRPr lang="en-US" sz="2000" b="1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 smtClean="0">
                <a:latin typeface="Cambria" pitchFamily="18" charset="0"/>
                <a:cs typeface="Arial" charset="0"/>
              </a:rPr>
              <a:t>THE LAW….PUB. L. NO.111-148 (ACA)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Community Health Needs Assessment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Implementation Plans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Transparency</a:t>
            </a:r>
          </a:p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Engagement of Public Health</a:t>
            </a:r>
          </a:p>
          <a:p>
            <a:pPr>
              <a:lnSpc>
                <a:spcPct val="90000"/>
              </a:lnSpc>
            </a:pPr>
            <a:endParaRPr lang="en-US" sz="2000" b="1" smtClean="0">
              <a:latin typeface="Cambria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2" name="AutoShape 4" descr="9k="/>
          <p:cNvSpPr>
            <a:spLocks noChangeAspect="1" noChangeArrowheads="1"/>
          </p:cNvSpPr>
          <p:nvPr/>
        </p:nvSpPr>
        <p:spPr bwMode="auto">
          <a:xfrm>
            <a:off x="2316163" y="-26988"/>
            <a:ext cx="2095500" cy="2181226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2773" name="AutoShape 5" descr="9k="/>
          <p:cNvSpPr>
            <a:spLocks noChangeAspect="1" noChangeArrowheads="1"/>
          </p:cNvSpPr>
          <p:nvPr/>
        </p:nvSpPr>
        <p:spPr bwMode="auto">
          <a:xfrm>
            <a:off x="2316163" y="-26988"/>
            <a:ext cx="2095500" cy="2181226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2774" name="AutoShape 6" descr="9k="/>
          <p:cNvSpPr>
            <a:spLocks noChangeAspect="1" noChangeArrowheads="1"/>
          </p:cNvSpPr>
          <p:nvPr/>
        </p:nvSpPr>
        <p:spPr bwMode="auto">
          <a:xfrm>
            <a:off x="2316163" y="-26988"/>
            <a:ext cx="2095500" cy="2181226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32775" name="Picture 7" descr="1210ap-commun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429000"/>
            <a:ext cx="30480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SCHEDULE H AND THE 990 – ASSESSING NEED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>
                <a:latin typeface="Cambria" pitchFamily="18" charset="0"/>
                <a:cs typeface="Arial" charset="0"/>
              </a:rPr>
              <a:t>Schedule H – Reporting Framework for CB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Details information about charitable practice of hospital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Links with CHNA and Implementation Plan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Conduct Assessments every three years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Assessment and Implementation in same tax year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Attach to the 990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Input from broad interest of community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Have public health knowledge and expertise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Collaborate with others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mbria" pitchFamily="18" charset="0"/>
                <a:cs typeface="Arial" charset="0"/>
              </a:rPr>
              <a:t>Publish on web &amp; other sources</a:t>
            </a:r>
          </a:p>
          <a:p>
            <a:pPr lvl="2">
              <a:lnSpc>
                <a:spcPct val="80000"/>
              </a:lnSpc>
              <a:buFont typeface="Courier New" pitchFamily="49" charset="0"/>
              <a:buNone/>
            </a:pPr>
            <a:endParaRPr lang="en-US" sz="1800" b="1" smtClean="0">
              <a:latin typeface="Cambria" pitchFamily="18" charset="0"/>
              <a:cs typeface="Arial" charset="0"/>
            </a:endParaRPr>
          </a:p>
          <a:p>
            <a:pPr lvl="2">
              <a:lnSpc>
                <a:spcPct val="80000"/>
              </a:lnSpc>
              <a:buFont typeface="Courier New" pitchFamily="49" charset="0"/>
              <a:buNone/>
            </a:pPr>
            <a:r>
              <a:rPr lang="en-US" sz="1800" b="1" smtClean="0">
                <a:latin typeface="Cambria" pitchFamily="18" charset="0"/>
                <a:cs typeface="Arial" charset="0"/>
              </a:rPr>
              <a:t>CHECK IT OUT:  	</a:t>
            </a:r>
          </a:p>
          <a:p>
            <a:pPr lvl="2">
              <a:lnSpc>
                <a:spcPct val="80000"/>
              </a:lnSpc>
              <a:buFont typeface="Courier New" pitchFamily="49" charset="0"/>
              <a:buNone/>
            </a:pPr>
            <a:r>
              <a:rPr lang="en-US" sz="1800" b="1" smtClean="0">
                <a:latin typeface="Cambria" pitchFamily="18" charset="0"/>
                <a:cs typeface="Arial" charset="0"/>
              </a:rPr>
              <a:t>Schedule H Form:  	2012 IRS 990 H</a:t>
            </a:r>
          </a:p>
          <a:p>
            <a:pPr lvl="2">
              <a:lnSpc>
                <a:spcPct val="80000"/>
              </a:lnSpc>
              <a:buFont typeface="Courier New" pitchFamily="49" charset="0"/>
              <a:buNone/>
            </a:pPr>
            <a:r>
              <a:rPr lang="en-US" sz="1800" b="1" smtClean="0">
                <a:latin typeface="Cambria" pitchFamily="18" charset="0"/>
                <a:cs typeface="Arial" charset="0"/>
              </a:rPr>
              <a:t>		</a:t>
            </a:r>
            <a:r>
              <a:rPr lang="en-US" sz="18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	</a:t>
            </a:r>
            <a:r>
              <a:rPr lang="en-US" sz="1800" b="1" smtClean="0">
                <a:solidFill>
                  <a:schemeClr val="tx2"/>
                </a:solidFill>
                <a:latin typeface="Cambria" pitchFamily="18" charset="0"/>
                <a:cs typeface="Arial" charset="0"/>
                <a:hlinkClick r:id="rId2"/>
              </a:rPr>
              <a:t>www.irs.gov/pub/irs-prior/f990sh--2012.pdf</a:t>
            </a:r>
            <a:endParaRPr lang="en-US" sz="1800" b="1" smtClean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  <a:p>
            <a:pPr lvl="2">
              <a:lnSpc>
                <a:spcPct val="80000"/>
              </a:lnSpc>
              <a:buFont typeface="Courier New" pitchFamily="49" charset="0"/>
              <a:buNone/>
            </a:pPr>
            <a:r>
              <a:rPr lang="en-US" sz="1800" b="1" smtClean="0">
                <a:latin typeface="Cambria" pitchFamily="18" charset="0"/>
                <a:cs typeface="Arial" charset="0"/>
              </a:rPr>
              <a:t>Schedule H Instructions:  </a:t>
            </a:r>
          </a:p>
          <a:p>
            <a:pPr lvl="2">
              <a:lnSpc>
                <a:spcPct val="80000"/>
              </a:lnSpc>
              <a:buFont typeface="Courier New" pitchFamily="49" charset="0"/>
              <a:buNone/>
            </a:pPr>
            <a:r>
              <a:rPr lang="en-US" sz="1800" b="1" smtClean="0">
                <a:latin typeface="Cambria" pitchFamily="18" charset="0"/>
                <a:cs typeface="Arial" charset="0"/>
              </a:rPr>
              <a:t>			</a:t>
            </a:r>
            <a:r>
              <a:rPr lang="en-US" sz="1800" b="1" smtClean="0">
                <a:solidFill>
                  <a:schemeClr val="tx2"/>
                </a:solidFill>
                <a:latin typeface="Cambria" pitchFamily="18" charset="0"/>
                <a:cs typeface="Arial" charset="0"/>
                <a:hlinkClick r:id="rId3"/>
              </a:rPr>
              <a:t>www.irs.gov/pub/irs-prior/i990sh--2012.pdf</a:t>
            </a:r>
            <a:endParaRPr lang="en-US" sz="1800" b="1" smtClean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  <a:p>
            <a:pPr lvl="2">
              <a:lnSpc>
                <a:spcPct val="80000"/>
              </a:lnSpc>
              <a:buFont typeface="Courier New" pitchFamily="49" charset="0"/>
              <a:buNone/>
            </a:pPr>
            <a:endParaRPr lang="en-US" sz="1800" b="1" smtClean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  <a:p>
            <a:pPr lvl="2">
              <a:lnSpc>
                <a:spcPct val="80000"/>
              </a:lnSpc>
              <a:buFont typeface="Courier New" pitchFamily="49" charset="0"/>
              <a:buNone/>
            </a:pPr>
            <a:r>
              <a:rPr lang="en-US" sz="1800" b="1" smtClean="0">
                <a:latin typeface="Cambria" pitchFamily="18" charset="0"/>
                <a:cs typeface="Arial" charset="0"/>
              </a:rPr>
              <a:t>			</a:t>
            </a:r>
          </a:p>
          <a:p>
            <a:pPr lvl="2">
              <a:lnSpc>
                <a:spcPct val="80000"/>
              </a:lnSpc>
              <a:buFont typeface="Courier New" pitchFamily="49" charset="0"/>
              <a:buNone/>
            </a:pPr>
            <a:endParaRPr lang="en-US" sz="1800" b="1" smtClean="0">
              <a:latin typeface="Cambria" pitchFamily="18" charset="0"/>
              <a:cs typeface="Arial" charset="0"/>
            </a:endParaRPr>
          </a:p>
          <a:p>
            <a:pPr lvl="2">
              <a:lnSpc>
                <a:spcPct val="80000"/>
              </a:lnSpc>
            </a:pPr>
            <a:endParaRPr lang="en-US" sz="2000" smtClean="0">
              <a:latin typeface="Cambria" pitchFamily="18" charset="0"/>
              <a:cs typeface="Arial" charset="0"/>
            </a:endParaRPr>
          </a:p>
          <a:p>
            <a:pPr lvl="2">
              <a:lnSpc>
                <a:spcPct val="80000"/>
              </a:lnSpc>
            </a:pPr>
            <a:endParaRPr lang="en-US" sz="2000" smtClean="0">
              <a:latin typeface="Arial" charset="0"/>
              <a:cs typeface="Arial" charset="0"/>
            </a:endParaRPr>
          </a:p>
          <a:p>
            <a:pPr lvl="2">
              <a:lnSpc>
                <a:spcPct val="80000"/>
              </a:lnSpc>
            </a:pPr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33796" name="Picture 4" descr="US-Capi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057400"/>
            <a:ext cx="2362200" cy="187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YOUR FOCUS:  COMMUNITY BUILDING ACTIVITIES</a:t>
            </a:r>
            <a:r>
              <a:rPr lang="en-US" b="0" smtClean="0">
                <a:latin typeface="Cambria" pitchFamily="18" charset="0"/>
                <a:cs typeface="Arial" charset="0"/>
              </a:rPr>
              <a:t>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smtClean="0">
                <a:latin typeface="Cambria" pitchFamily="18" charset="0"/>
                <a:cs typeface="Arial" charset="0"/>
              </a:rPr>
              <a:t>Traditional IRS Definition:  </a:t>
            </a:r>
            <a:r>
              <a:rPr lang="en-US" sz="2000" smtClean="0">
                <a:latin typeface="Cambria" pitchFamily="18" charset="0"/>
                <a:cs typeface="Arial" charset="0"/>
              </a:rPr>
              <a:t>Activities to protect or improve the community’s health or safety and that are not reportable as community benefit.  </a:t>
            </a:r>
          </a:p>
          <a:p>
            <a:r>
              <a:rPr lang="en-US" sz="2000" b="1" smtClean="0">
                <a:latin typeface="Cambria" pitchFamily="18" charset="0"/>
                <a:cs typeface="Arial" charset="0"/>
              </a:rPr>
              <a:t>The Instructions said…</a:t>
            </a:r>
          </a:p>
          <a:p>
            <a:endParaRPr lang="en-US" sz="2000" b="1" smtClean="0">
              <a:latin typeface="Cambria" pitchFamily="18" charset="0"/>
              <a:cs typeface="Arial" charset="0"/>
            </a:endParaRPr>
          </a:p>
          <a:p>
            <a:r>
              <a:rPr lang="en-US" sz="2000" b="1" smtClean="0">
                <a:latin typeface="Cambria" pitchFamily="18" charset="0"/>
                <a:cs typeface="Arial" charset="0"/>
              </a:rPr>
              <a:t>2010:  </a:t>
            </a:r>
            <a:r>
              <a:rPr lang="en-US" sz="2000" smtClean="0">
                <a:latin typeface="Cambria" pitchFamily="18" charset="0"/>
                <a:cs typeface="Arial" charset="0"/>
              </a:rPr>
              <a:t>“Report in this part…activities…to protect health or safety, and that </a:t>
            </a:r>
            <a:r>
              <a:rPr lang="en-US" sz="20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are not reportable</a:t>
            </a:r>
            <a:r>
              <a:rPr lang="en-US" sz="2000" smtClean="0">
                <a:latin typeface="Cambria" pitchFamily="18" charset="0"/>
                <a:cs typeface="Arial" charset="0"/>
              </a:rPr>
              <a:t> in Part I or III</a:t>
            </a:r>
          </a:p>
          <a:p>
            <a:endParaRPr lang="en-US" sz="2000" smtClean="0">
              <a:latin typeface="Cambria" pitchFamily="18" charset="0"/>
              <a:cs typeface="Arial" charset="0"/>
            </a:endParaRPr>
          </a:p>
          <a:p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2011:  “Some </a:t>
            </a:r>
            <a:r>
              <a:rPr lang="en-US" sz="2000" b="1" u="sng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Community Building</a:t>
            </a: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 activities may also meet the definition of community benefit.”  </a:t>
            </a:r>
          </a:p>
          <a:p>
            <a:endParaRPr lang="en-US" sz="2000" smtClean="0">
              <a:latin typeface="Cambria" pitchFamily="18" charset="0"/>
              <a:cs typeface="Arial" charset="0"/>
            </a:endParaRPr>
          </a:p>
          <a:p>
            <a:r>
              <a:rPr lang="en-US" sz="2000" smtClean="0">
                <a:latin typeface="Cambria" pitchFamily="18" charset="0"/>
                <a:cs typeface="Arial" charset="0"/>
              </a:rPr>
              <a:t>These activities are reported under Part I 7(e) as </a:t>
            </a:r>
            <a:r>
              <a:rPr lang="en-US" sz="2000" b="1" u="sng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Community</a:t>
            </a:r>
            <a:r>
              <a:rPr lang="en-US" sz="2000" u="sng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u="sng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Health Improvement Services</a:t>
            </a: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.</a:t>
            </a:r>
            <a:r>
              <a:rPr lang="en-US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COMMUNITY BUILDING SUBCATEGORIES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914400">
              <a:lnSpc>
                <a:spcPct val="90000"/>
              </a:lnSpc>
            </a:pP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Programs that, while not directly related to health care, provide opportunities to address the root causes of health problems such as poverty, homelessness, and environmental problems..</a:t>
            </a: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Physical Improvements and Housing</a:t>
            </a: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r>
              <a:rPr lang="en-US" sz="2000" smtClean="0">
                <a:latin typeface="Cambria" pitchFamily="18" charset="0"/>
                <a:cs typeface="Arial" charset="0"/>
              </a:rPr>
              <a:t>Economic Development</a:t>
            </a: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r>
              <a:rPr lang="en-US" sz="2000" smtClean="0">
                <a:latin typeface="Cambria" pitchFamily="18" charset="0"/>
                <a:cs typeface="Arial" charset="0"/>
              </a:rPr>
              <a:t>Community Support</a:t>
            </a: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r>
              <a:rPr lang="en-US" sz="2000" smtClean="0">
                <a:latin typeface="Cambria" pitchFamily="18" charset="0"/>
                <a:cs typeface="Arial" charset="0"/>
              </a:rPr>
              <a:t>Environmental improvements</a:t>
            </a: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r>
              <a:rPr lang="en-US" sz="2000" smtClean="0">
                <a:latin typeface="Cambria" pitchFamily="18" charset="0"/>
                <a:cs typeface="Arial" charset="0"/>
              </a:rPr>
              <a:t>Leadership Development and training for community members</a:t>
            </a: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r>
              <a:rPr lang="en-US" sz="2000" smtClean="0">
                <a:latin typeface="Cambria" pitchFamily="18" charset="0"/>
                <a:cs typeface="Arial" charset="0"/>
              </a:rPr>
              <a:t>Coalition Building</a:t>
            </a: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r>
              <a:rPr lang="en-US" sz="2000" smtClean="0">
                <a:latin typeface="Cambria" pitchFamily="18" charset="0"/>
                <a:cs typeface="Arial" charset="0"/>
              </a:rPr>
              <a:t>Community health improvement /advocacy</a:t>
            </a: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r>
              <a:rPr lang="en-US" sz="2000" smtClean="0">
                <a:latin typeface="Cambria" pitchFamily="18" charset="0"/>
                <a:cs typeface="Arial" charset="0"/>
              </a:rPr>
              <a:t>Workforce development</a:t>
            </a:r>
          </a:p>
          <a:p>
            <a:pPr marL="533400" indent="-533400" defTabSz="914400">
              <a:lnSpc>
                <a:spcPct val="90000"/>
              </a:lnSpc>
              <a:buFontTx/>
              <a:buNone/>
            </a:pPr>
            <a:r>
              <a:rPr lang="en-US" sz="2000" smtClean="0">
                <a:latin typeface="Cambria" pitchFamily="18" charset="0"/>
                <a:cs typeface="Arial" charset="0"/>
              </a:rPr>
              <a:t>Other community building activities or programs</a:t>
            </a:r>
          </a:p>
        </p:txBody>
      </p:sp>
      <p:pic>
        <p:nvPicPr>
          <p:cNvPr id="35844" name="Picture 4" descr="ANd9GcQKzpkQIwkxxIEgZ2a3vUW4y9ukodsTrsCOEGJh9ulOU1C7s-ZlHebAJhsb3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419600"/>
            <a:ext cx="2038350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tion Upda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933</Words>
  <Application>Microsoft Office PowerPoint</Application>
  <PresentationFormat>On-screen Show (4:3)</PresentationFormat>
  <Paragraphs>154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Integration Update template</vt:lpstr>
      <vt:lpstr>COMMUNITY BENEFIT, COMMUNITY BUILDING, AND SUSTAINABILITY:  EMERGING OPPORTUNITIES TO WORK WITH HOSPITAL PARTNERS </vt:lpstr>
      <vt:lpstr> WHAT IS COMMUNITY BENEFIT ? </vt:lpstr>
      <vt:lpstr>CHANGING PRIORITIES – NEW OPPORTUNITY</vt:lpstr>
      <vt:lpstr>Slide 4</vt:lpstr>
      <vt:lpstr>THE STEWARDSHIP OPPORTUNITY:  BETTER</vt:lpstr>
      <vt:lpstr>HOW ACA DRIVES CHANGE</vt:lpstr>
      <vt:lpstr>SCHEDULE H AND THE 990 – ASSESSING NEED</vt:lpstr>
      <vt:lpstr>YOUR FOCUS:  COMMUNITY BUILDING ACTIVITIES </vt:lpstr>
      <vt:lpstr>COMMUNITY BUILDING SUBCATEGORIES</vt:lpstr>
      <vt:lpstr>COMMUNITY HEALTH IMPROVEMENT CATEGORIES</vt:lpstr>
      <vt:lpstr> OPPORTUNITIES FOR HOUSING ADVOCATES</vt:lpstr>
      <vt:lpstr>DEVELOPMENT OF COMMUNITY BUILDING TOOLS</vt:lpstr>
      <vt:lpstr>YOUR CHALLENGES</vt:lpstr>
      <vt:lpstr>QUESTIONS?</vt:lpstr>
    </vt:vector>
  </TitlesOfParts>
  <Company>Trinity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Cottone</dc:creator>
  <cp:lastModifiedBy>jmalone</cp:lastModifiedBy>
  <cp:revision>25</cp:revision>
  <dcterms:created xsi:type="dcterms:W3CDTF">2012-12-05T18:45:51Z</dcterms:created>
  <dcterms:modified xsi:type="dcterms:W3CDTF">2013-05-29T21:47:15Z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662961957</vt:i4>
  </property>
  <property fmtid="{D5CDD505-2E9C-101B-9397-08002B2CF9AE}" pid="3" name="_NewReviewCycle">
    <vt:lpwstr/>
  </property>
  <property fmtid="{D5CDD505-2E9C-101B-9397-08002B2CF9AE}" pid="4" name="_EmailSubject">
    <vt:lpwstr>Community Benefit, Community Building, and Sustainability: Emerging Opportunities to Work with Hospital Partners</vt:lpwstr>
  </property>
  <property fmtid="{D5CDD505-2E9C-101B-9397-08002B2CF9AE}" pid="5" name="_AuthorEmail">
    <vt:lpwstr>jmalone@nchh.org</vt:lpwstr>
  </property>
  <property fmtid="{D5CDD505-2E9C-101B-9397-08002B2CF9AE}" pid="6" name="_AuthorEmailDisplayName">
    <vt:lpwstr>Jane Malone</vt:lpwstr>
  </property>
</Properties>
</file>